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71" r:id="rId16"/>
    <p:sldId id="269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45" autoAdjust="0"/>
  </p:normalViewPr>
  <p:slideViewPr>
    <p:cSldViewPr>
      <p:cViewPr varScale="1">
        <p:scale>
          <a:sx n="60" d="100"/>
          <a:sy n="60" d="100"/>
        </p:scale>
        <p:origin x="8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FABF-B8C6-4AD8-900D-E41B84A1918F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04678-709D-4FC8-881D-AA6589A8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2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04678-709D-4FC8-881D-AA6589A8D0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9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2" descr="校徽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47" y="5874992"/>
            <a:ext cx="958850" cy="95885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2" descr="校徽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47" y="5874992"/>
            <a:ext cx="958850" cy="95885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278500"/>
            <a:ext cx="1336964" cy="34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2" y="6263640"/>
            <a:ext cx="1447800" cy="46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altLang="zh-CN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4.bin"/><Relationship Id="rId3" Type="http://schemas.openxmlformats.org/officeDocument/2006/relationships/image" Target="../media/image15.png"/><Relationship Id="rId21" Type="http://schemas.openxmlformats.org/officeDocument/2006/relationships/image" Target="../media/image14.wmf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1.wmf"/><Relationship Id="rId10" Type="http://schemas.openxmlformats.org/officeDocument/2006/relationships/image" Target="../media/image22.png"/><Relationship Id="rId19" Type="http://schemas.openxmlformats.org/officeDocument/2006/relationships/image" Target="../media/image13.wm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【HLS】</a:t>
            </a:r>
            <a:r>
              <a:rPr lang="zh-CN" altLang="en-US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基于</a:t>
            </a:r>
            <a:r>
              <a:rPr lang="en-US" altLang="zh-CN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FPGA</a:t>
            </a:r>
            <a:r>
              <a:rPr lang="zh-CN" altLang="en-US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的汽车电子节气门</a:t>
            </a:r>
            <a:r>
              <a:rPr lang="en-US" altLang="zh-CN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ECU</a:t>
            </a:r>
            <a:r>
              <a:rPr lang="zh-CN" altLang="en-US" dirty="0">
                <a:solidFill>
                  <a:schemeClr val="accent3"/>
                </a:solidFill>
                <a:latin typeface="Corbel" pitchFamily="34" charset="0"/>
                <a:sym typeface="Corbel" pitchFamily="34" charset="0"/>
              </a:rPr>
              <a:t>设计与实现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854696" cy="23622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zh-CN" altLang="en-US" sz="2800" dirty="0"/>
              <a:t>成员：梅钦、</a:t>
            </a:r>
            <a:r>
              <a:rPr lang="zh-CN" altLang="en-US" sz="2800" dirty="0" smtClean="0"/>
              <a:t>季冬冬</a:t>
            </a:r>
            <a:endParaRPr lang="en-US" altLang="zh-CN" sz="2800" dirty="0" smtClean="0"/>
          </a:p>
          <a:p>
            <a:pPr algn="ctr"/>
            <a:endParaRPr lang="en-US" altLang="zh-CN" sz="2800" dirty="0" smtClean="0"/>
          </a:p>
          <a:p>
            <a:pPr algn="ctr"/>
            <a:r>
              <a:rPr lang="zh-CN" altLang="en-US" sz="2800" dirty="0" smtClean="0"/>
              <a:t>学校：吉林大学</a:t>
            </a:r>
            <a:endParaRPr lang="en-US" altLang="zh-CN" sz="2800" dirty="0" smtClean="0"/>
          </a:p>
          <a:p>
            <a:pPr algn="ctr"/>
            <a:r>
              <a:rPr lang="zh-CN" altLang="en-US" sz="2800" dirty="0"/>
              <a:t>汽车</a:t>
            </a:r>
            <a:r>
              <a:rPr lang="zh-CN" altLang="en-US" sz="2800" dirty="0" smtClean="0"/>
              <a:t>仿真与</a:t>
            </a:r>
            <a:r>
              <a:rPr lang="zh-CN" altLang="en-US" sz="2800" dirty="0"/>
              <a:t>控制</a:t>
            </a:r>
            <a:r>
              <a:rPr lang="zh-CN" altLang="en-US" sz="2800" dirty="0" smtClean="0"/>
              <a:t>国家</a:t>
            </a:r>
            <a:r>
              <a:rPr lang="zh-CN" altLang="en-US" sz="2800" dirty="0" smtClean="0"/>
              <a:t>重点实验室</a:t>
            </a:r>
            <a:endParaRPr lang="en-US" altLang="zh-CN" sz="2800" dirty="0" smtClean="0"/>
          </a:p>
          <a:p>
            <a:pPr algn="ctr"/>
            <a:endParaRPr lang="en-US" altLang="zh-CN" sz="2800" dirty="0"/>
          </a:p>
          <a:p>
            <a:pPr algn="ctr"/>
            <a:r>
              <a:rPr lang="zh-CN" altLang="en-US" sz="2800" dirty="0"/>
              <a:t>指导教师：许芳</a:t>
            </a:r>
            <a:r>
              <a:rPr lang="zh-CN" altLang="en-US" sz="2800" dirty="0" smtClean="0"/>
              <a:t>、陈虹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6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71438" y="1000125"/>
            <a:ext cx="585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1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MATLAB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MPC-PSO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算法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验证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9"/>
          <p:cNvSpPr txBox="1">
            <a:spLocks noChangeArrowheads="1"/>
          </p:cNvSpPr>
          <p:nvPr/>
        </p:nvSpPr>
        <p:spPr bwMode="auto">
          <a:xfrm>
            <a:off x="1721928" y="1486715"/>
            <a:ext cx="255689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Wingdings" pitchFamily="2" charset="2"/>
              <a:buChar char="ü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浮点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程序设计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ü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验证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输出结果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ü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确定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输入输出范围</a:t>
            </a:r>
          </a:p>
        </p:txBody>
      </p:sp>
      <p:pic>
        <p:nvPicPr>
          <p:cNvPr id="6" name="Picture 1" descr="C:\Users\Administrator\Desktop\论文0316\论文\thesis_pic\data_ran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188" y="2780703"/>
            <a:ext cx="6866656" cy="2745293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 bwMode="auto">
          <a:xfrm>
            <a:off x="688401" y="3701164"/>
            <a:ext cx="10672" cy="5387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8" y="2908310"/>
            <a:ext cx="968386" cy="949019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856" y="1752600"/>
            <a:ext cx="73379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 bwMode="auto">
          <a:xfrm flipH="1">
            <a:off x="745753" y="2345344"/>
            <a:ext cx="5231" cy="51808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0" y="4239924"/>
            <a:ext cx="1001929" cy="874700"/>
          </a:xfrm>
          <a:prstGeom prst="rect">
            <a:avLst/>
          </a:prstGeom>
        </p:spPr>
      </p:pic>
      <p:cxnSp>
        <p:nvCxnSpPr>
          <p:cNvPr id="12" name="肘形连接符 11"/>
          <p:cNvCxnSpPr>
            <a:stCxn id="11" idx="2"/>
            <a:endCxn id="9" idx="3"/>
          </p:cNvCxnSpPr>
          <p:nvPr/>
        </p:nvCxnSpPr>
        <p:spPr bwMode="auto">
          <a:xfrm rot="5400000" flipH="1" flipV="1">
            <a:off x="-588460" y="3413516"/>
            <a:ext cx="3040553" cy="361664"/>
          </a:xfrm>
          <a:prstGeom prst="bentConnector4">
            <a:avLst>
              <a:gd name="adj1" fmla="val -7518"/>
              <a:gd name="adj2" fmla="val 201724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实现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5343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实现</a:t>
            </a:r>
            <a:endParaRPr lang="zh-CN" altLang="en-US" sz="3200" dirty="0"/>
          </a:p>
        </p:txBody>
      </p:sp>
      <p:sp>
        <p:nvSpPr>
          <p:cNvPr id="5" name="矩形 44"/>
          <p:cNvSpPr>
            <a:spLocks noChangeArrowheads="1"/>
          </p:cNvSpPr>
          <p:nvPr/>
        </p:nvSpPr>
        <p:spPr bwMode="auto">
          <a:xfrm>
            <a:off x="172029" y="976014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Step 2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定点模型的设计与验证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59934" y="1509111"/>
            <a:ext cx="1945874" cy="215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运算速度快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占用资源少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105013"/>
                </a:solidFill>
                <a:latin typeface="微软雅黑" pitchFamily="34" charset="-122"/>
                <a:ea typeface="微软雅黑" pitchFamily="34" charset="-122"/>
              </a:rPr>
              <a:t>精度有限</a:t>
            </a:r>
            <a:endParaRPr lang="en-US" altLang="zh-CN" sz="2000" dirty="0">
              <a:solidFill>
                <a:srgbClr val="10501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rgbClr val="105013"/>
                </a:solidFill>
                <a:latin typeface="微软雅黑" pitchFamily="34" charset="-122"/>
                <a:ea typeface="微软雅黑" pitchFamily="34" charset="-122"/>
              </a:rPr>
              <a:t>动态范围小</a:t>
            </a:r>
            <a:endParaRPr lang="en-US" altLang="zh-CN" sz="1400" dirty="0">
              <a:solidFill>
                <a:srgbClr val="3A263A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zh-CN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93028" y="1434157"/>
            <a:ext cx="525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ap</a:t>
            </a:r>
            <a:r>
              <a:rPr lang="en-US" altLang="zh-CN" sz="2400" dirty="0" smtClean="0">
                <a:solidFill>
                  <a:srgbClr val="FF0000"/>
                </a:solidFill>
              </a:rPr>
              <a:t>_[u]fixed&lt;W,I,Q,O,N&gt;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8" name="组合 61"/>
          <p:cNvGrpSpPr>
            <a:grpSpLocks/>
          </p:cNvGrpSpPr>
          <p:nvPr/>
        </p:nvGrpSpPr>
        <p:grpSpPr bwMode="auto">
          <a:xfrm>
            <a:off x="3268664" y="2127049"/>
            <a:ext cx="4795837" cy="2670578"/>
            <a:chOff x="3802063" y="1219200"/>
            <a:chExt cx="4795837" cy="2719388"/>
          </a:xfrm>
        </p:grpSpPr>
        <p:sp>
          <p:nvSpPr>
            <p:cNvPr id="9" name="矩形 8"/>
            <p:cNvSpPr/>
            <p:nvPr/>
          </p:nvSpPr>
          <p:spPr bwMode="auto">
            <a:xfrm>
              <a:off x="4414838" y="2233613"/>
              <a:ext cx="1176337" cy="666750"/>
            </a:xfrm>
            <a:prstGeom prst="rect">
              <a:avLst/>
            </a:prstGeom>
            <a:solidFill>
              <a:srgbClr val="DBE8B2">
                <a:lumMod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34" charset="-127"/>
                </a:rPr>
                <a:t>I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586413" y="2228850"/>
              <a:ext cx="2460625" cy="666750"/>
            </a:xfrm>
            <a:prstGeom prst="rect">
              <a:avLst/>
            </a:prstGeom>
            <a:solidFill>
              <a:srgbClr val="DBE8B2">
                <a:lumMod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34" charset="-127"/>
                </a:rPr>
                <a:t>f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1" name="左大括号 10"/>
            <p:cNvSpPr/>
            <p:nvPr/>
          </p:nvSpPr>
          <p:spPr bwMode="auto">
            <a:xfrm rot="16200000">
              <a:off x="6061869" y="1294607"/>
              <a:ext cx="363537" cy="3632200"/>
            </a:xfrm>
            <a:prstGeom prst="lef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5734050" y="3292475"/>
              <a:ext cx="993775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u"/>
                <a:defRPr sz="2000" b="1">
                  <a:solidFill>
                    <a:schemeClr val="folHlink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34" charset="-127"/>
                </a:rPr>
                <a:t>W</a:t>
              </a:r>
              <a:endPara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cxnSp>
          <p:nvCxnSpPr>
            <p:cNvPr id="13" name="直接箭头连接符 9"/>
            <p:cNvCxnSpPr>
              <a:cxnSpLocks noChangeShapeType="1"/>
            </p:cNvCxnSpPr>
            <p:nvPr/>
          </p:nvCxnSpPr>
          <p:spPr bwMode="auto">
            <a:xfrm>
              <a:off x="4540250" y="1631950"/>
              <a:ext cx="12700" cy="574675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3962400" y="1219200"/>
              <a:ext cx="1270000" cy="400050"/>
            </a:xfrm>
            <a:prstGeom prst="rect">
              <a:avLst/>
            </a:prstGeom>
            <a:solidFill>
              <a:srgbClr val="DDDDDD">
                <a:lumMod val="25000"/>
              </a:srgb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34" charset="-127"/>
                </a:rPr>
                <a:t>true/false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0400" y="1231900"/>
              <a:ext cx="1587500" cy="400050"/>
            </a:xfrm>
            <a:prstGeom prst="rect">
              <a:avLst/>
            </a:prstGeom>
            <a:solidFill>
              <a:srgbClr val="DDDDDD">
                <a:lumMod val="25000"/>
              </a:srgb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量化模式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6" name="直接箭头连接符 15"/>
            <p:cNvCxnSpPr>
              <a:cxnSpLocks noChangeShapeType="1"/>
            </p:cNvCxnSpPr>
            <p:nvPr/>
          </p:nvCxnSpPr>
          <p:spPr bwMode="auto">
            <a:xfrm>
              <a:off x="7804150" y="1631950"/>
              <a:ext cx="12700" cy="574675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流程图: 联系 16"/>
            <p:cNvSpPr/>
            <p:nvPr/>
          </p:nvSpPr>
          <p:spPr bwMode="auto">
            <a:xfrm>
              <a:off x="5499100" y="1993900"/>
              <a:ext cx="177800" cy="152400"/>
            </a:xfrm>
            <a:prstGeom prst="flowChartConnector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8" name="TextBox 31"/>
            <p:cNvSpPr txBox="1"/>
            <p:nvPr/>
          </p:nvSpPr>
          <p:spPr>
            <a:xfrm>
              <a:off x="4267200" y="3213100"/>
              <a:ext cx="1587500" cy="400050"/>
            </a:xfrm>
            <a:prstGeom prst="rect">
              <a:avLst/>
            </a:prstGeom>
            <a:solidFill>
              <a:srgbClr val="DDDDDD">
                <a:lumMod val="25000"/>
              </a:srgbClr>
            </a:solidFill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溢出模式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9" name="直接箭头连接符 15"/>
            <p:cNvCxnSpPr>
              <a:cxnSpLocks noChangeShapeType="1"/>
            </p:cNvCxnSpPr>
            <p:nvPr/>
          </p:nvCxnSpPr>
          <p:spPr bwMode="auto">
            <a:xfrm>
              <a:off x="3857625" y="2527301"/>
              <a:ext cx="523875" cy="0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箭头连接符 15"/>
            <p:cNvCxnSpPr>
              <a:cxnSpLocks noChangeShapeType="1"/>
            </p:cNvCxnSpPr>
            <p:nvPr/>
          </p:nvCxnSpPr>
          <p:spPr bwMode="auto">
            <a:xfrm>
              <a:off x="3802063" y="3362325"/>
              <a:ext cx="465137" cy="3176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15"/>
            <p:cNvCxnSpPr>
              <a:cxnSpLocks noChangeShapeType="1"/>
            </p:cNvCxnSpPr>
            <p:nvPr/>
          </p:nvCxnSpPr>
          <p:spPr bwMode="auto">
            <a:xfrm flipH="1" flipV="1">
              <a:off x="3833815" y="2495550"/>
              <a:ext cx="1" cy="895352"/>
            </a:xfrm>
            <a:prstGeom prst="straightConnector1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文本框 23"/>
          <p:cNvSpPr txBox="1"/>
          <p:nvPr/>
        </p:nvSpPr>
        <p:spPr>
          <a:xfrm>
            <a:off x="7394794" y="2616001"/>
            <a:ext cx="153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四舍五入</a:t>
            </a:r>
          </a:p>
        </p:txBody>
      </p:sp>
      <p:sp>
        <p:nvSpPr>
          <p:cNvPr id="23" name="文本框 24"/>
          <p:cNvSpPr txBox="1"/>
          <p:nvPr/>
        </p:nvSpPr>
        <p:spPr>
          <a:xfrm>
            <a:off x="2204319" y="3625039"/>
            <a:ext cx="122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</a:rPr>
              <a:t>饱和状态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/>
          <p:cNvCxnSpPr>
            <a:cxnSpLocks noChangeShapeType="1"/>
          </p:cNvCxnSpPr>
          <p:nvPr/>
        </p:nvCxnSpPr>
        <p:spPr bwMode="auto">
          <a:xfrm>
            <a:off x="5516564" y="1833469"/>
            <a:ext cx="919198" cy="521442"/>
          </a:xfrm>
          <a:prstGeom prst="straightConnector1">
            <a:avLst/>
          </a:prstGeom>
          <a:ln w="19050">
            <a:headE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cxnSpLocks noChangeShapeType="1"/>
          </p:cNvCxnSpPr>
          <p:nvPr/>
        </p:nvCxnSpPr>
        <p:spPr bwMode="auto">
          <a:xfrm flipH="1">
            <a:off x="4699002" y="1833468"/>
            <a:ext cx="1089818" cy="2228722"/>
          </a:xfrm>
          <a:prstGeom prst="straightConnector1">
            <a:avLst/>
          </a:prstGeom>
          <a:ln w="19050">
            <a:headE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2"/>
          <p:cNvSpPr txBox="1">
            <a:spLocks noChangeArrowheads="1"/>
          </p:cNvSpPr>
          <p:nvPr/>
        </p:nvSpPr>
        <p:spPr bwMode="auto">
          <a:xfrm>
            <a:off x="2204319" y="4737806"/>
            <a:ext cx="63892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数据类型固定</a:t>
            </a:r>
            <a:r>
              <a:rPr lang="en-US" alt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AD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串口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接口的数据类型</a:t>
            </a:r>
            <a:endParaRPr lang="en-US" altLang="zh-CN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常量    </a:t>
            </a:r>
            <a:r>
              <a:rPr lang="en-US" altLang="zh-CN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MPC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和节气门离线计算的常量</a:t>
            </a:r>
            <a:endPara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方便观察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有物理意义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)	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系统输入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endParaRPr lang="en-US" altLang="zh-CN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endParaRPr lang="en-US" altLang="zh-CN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2243139" y="5504244"/>
            <a:ext cx="55703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u"/>
              <a:defRPr sz="2000" b="1">
                <a:solidFill>
                  <a:schemeClr val="fol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中间变量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PSO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及其子函数函数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172029" y="5273411"/>
            <a:ext cx="1646442" cy="461665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2">
                <a:lumMod val="2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设计策略</a:t>
            </a:r>
          </a:p>
        </p:txBody>
      </p:sp>
      <p:sp>
        <p:nvSpPr>
          <p:cNvPr id="29" name="TextBox 21"/>
          <p:cNvSpPr txBox="1">
            <a:spLocks noChangeArrowheads="1"/>
          </p:cNvSpPr>
          <p:nvPr/>
        </p:nvSpPr>
        <p:spPr bwMode="auto">
          <a:xfrm>
            <a:off x="7310036" y="5858087"/>
            <a:ext cx="1041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u"/>
              <a:defRPr sz="2000" b="1">
                <a:solidFill>
                  <a:schemeClr val="fol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估算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裕度</a:t>
            </a:r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214313" y="914400"/>
            <a:ext cx="4286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定点模型功能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验证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85750" y="1370012"/>
            <a:ext cx="292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MPC-PSO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控制器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定点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浮点测试结果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00275"/>
            <a:ext cx="4333875" cy="45529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95" y="3575853"/>
            <a:ext cx="4987505" cy="232390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69" y="914400"/>
            <a:ext cx="4961836" cy="23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6" grpId="0"/>
      <p:bldP spid="27" grpId="0"/>
      <p:bldP spid="28" grpId="0" animBg="1"/>
      <p:bldP spid="29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4313" y="928688"/>
            <a:ext cx="5000625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Step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Vivado HLS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综合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、约束</a:t>
            </a: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0" y="3643314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优化方式：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ü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Vivado HLS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约束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处理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循环展开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，存储结构优化，数组分割，目标时钟设定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..…)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ü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精度调整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32" y="1360680"/>
            <a:ext cx="1171575" cy="238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27872"/>
          <a:stretch/>
        </p:blipFill>
        <p:spPr>
          <a:xfrm>
            <a:off x="5210572" y="1169378"/>
            <a:ext cx="1905000" cy="2541990"/>
          </a:xfrm>
          <a:prstGeom prst="rect">
            <a:avLst/>
          </a:prstGeom>
        </p:spPr>
      </p:pic>
      <p:cxnSp>
        <p:nvCxnSpPr>
          <p:cNvPr id="8" name="直接箭头连接符 7"/>
          <p:cNvCxnSpPr>
            <a:cxnSpLocks noChangeShapeType="1"/>
          </p:cNvCxnSpPr>
          <p:nvPr/>
        </p:nvCxnSpPr>
        <p:spPr bwMode="auto">
          <a:xfrm>
            <a:off x="6732990" y="2440373"/>
            <a:ext cx="936429" cy="473950"/>
          </a:xfrm>
          <a:prstGeom prst="straightConnector1">
            <a:avLst/>
          </a:prstGeom>
          <a:ln w="28575">
            <a:solidFill>
              <a:srgbClr val="FF0000"/>
            </a:solidFill>
            <a:headE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 bwMode="auto">
          <a:xfrm>
            <a:off x="5210572" y="2002194"/>
            <a:ext cx="1905000" cy="173973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9419" y="27140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循环展开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1" y="1218592"/>
            <a:ext cx="3486150" cy="5448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746" y="1208858"/>
            <a:ext cx="3571875" cy="5486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t="4476"/>
          <a:stretch/>
        </p:blipFill>
        <p:spPr>
          <a:xfrm>
            <a:off x="271463" y="1218592"/>
            <a:ext cx="3429000" cy="5632035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实现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381000" y="4658977"/>
            <a:ext cx="3319463" cy="2191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6231" y="2677347"/>
            <a:ext cx="3319463" cy="632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8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5047" y="886414"/>
            <a:ext cx="4286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代码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ModelSim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功能仿真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82" y="1585906"/>
            <a:ext cx="7791450" cy="2533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6501" y="2852736"/>
            <a:ext cx="1080495" cy="389968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RTL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模型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图片 17" descr="QQ图片201405140924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0" y="1424880"/>
            <a:ext cx="533123" cy="81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箭头 7"/>
          <p:cNvSpPr/>
          <p:nvPr/>
        </p:nvSpPr>
        <p:spPr bwMode="auto">
          <a:xfrm rot="5400000">
            <a:off x="352804" y="2325432"/>
            <a:ext cx="487888" cy="389968"/>
          </a:xfrm>
          <a:prstGeom prst="rightArrow">
            <a:avLst>
              <a:gd name="adj1" fmla="val 30460"/>
              <a:gd name="adj2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 rot="5400000">
            <a:off x="357467" y="3355559"/>
            <a:ext cx="478560" cy="337311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" name="图片 17" descr="QQ图片2014051409244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999"/>
          <a:stretch/>
        </p:blipFill>
        <p:spPr bwMode="auto">
          <a:xfrm>
            <a:off x="326257" y="3805725"/>
            <a:ext cx="494250" cy="63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39824" y="4375545"/>
            <a:ext cx="1994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result.mat</a:t>
            </a:r>
            <a:endParaRPr lang="zh-CN" altLang="en-US" sz="900" dirty="0"/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4211835" y="1424880"/>
            <a:ext cx="1584726" cy="1339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5275693" y="1424880"/>
            <a:ext cx="520868" cy="1339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4950022" y="1117395"/>
            <a:ext cx="262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一</a:t>
            </a:r>
            <a:r>
              <a:rPr lang="zh-CN" altLang="en-US" sz="1400" dirty="0" smtClean="0">
                <a:solidFill>
                  <a:srgbClr val="FF0000"/>
                </a:solidFill>
              </a:rPr>
              <a:t>次运算时间大概为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1.189ms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48" y="4155280"/>
            <a:ext cx="6861071" cy="2564785"/>
          </a:xfrm>
          <a:prstGeom prst="rect">
            <a:avLst/>
          </a:prstGeom>
        </p:spPr>
      </p:pic>
      <p:sp>
        <p:nvSpPr>
          <p:cNvPr id="16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实现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29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4389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实验结果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硬件在环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HiL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实验</a:t>
            </a:r>
            <a:endParaRPr lang="zh-CN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52647"/>
            <a:ext cx="5605462" cy="41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53266" y="984717"/>
            <a:ext cx="567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FPGA</a:t>
            </a:r>
            <a:r>
              <a:rPr lang="zh-CN" altLang="zh-CN" sz="2800" b="1" dirty="0">
                <a:solidFill>
                  <a:srgbClr val="FF0000"/>
                </a:solidFill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</a:rPr>
              <a:t>dSPACE</a:t>
            </a:r>
            <a:r>
              <a:rPr lang="zh-CN" altLang="zh-CN" sz="2800" b="1" dirty="0">
                <a:solidFill>
                  <a:srgbClr val="FF0000"/>
                </a:solidFill>
              </a:rPr>
              <a:t>实时联合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仿真</a:t>
            </a:r>
            <a:r>
              <a:rPr lang="zh-CN" altLang="en-US" sz="2800" b="1" dirty="0">
                <a:solidFill>
                  <a:srgbClr val="FF0000"/>
                </a:solidFill>
              </a:rPr>
              <a:t>框图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3164"/>
            <a:ext cx="7305675" cy="44668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1939" t="6822"/>
          <a:stretch/>
        </p:blipFill>
        <p:spPr>
          <a:xfrm>
            <a:off x="1066800" y="1523164"/>
            <a:ext cx="5565158" cy="44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26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4389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实验结果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硬件在环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HiL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实验</a:t>
            </a:r>
            <a:endParaRPr lang="zh-CN" altLang="en-US" sz="32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441575"/>
            <a:ext cx="8258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008063"/>
            <a:ext cx="2566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 bwMode="auto">
          <a:xfrm flipV="1">
            <a:off x="785813" y="1565275"/>
            <a:ext cx="4929187" cy="14287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357188" y="990600"/>
            <a:ext cx="385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FF0000"/>
                </a:solidFill>
                <a:latin typeface="+mj-lt"/>
              </a:rPr>
              <a:t>多工况测试</a:t>
            </a:r>
            <a:r>
              <a:rPr lang="en-US" altLang="zh-CN" sz="2800" b="1" dirty="0">
                <a:solidFill>
                  <a:srgbClr val="FF0000"/>
                </a:solidFill>
                <a:latin typeface="+mj-lt"/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  <a:latin typeface="+mj-lt"/>
              </a:rPr>
              <a:t>闭环）</a:t>
            </a:r>
            <a:endParaRPr lang="zh-CN" altLang="en-US" sz="4400" dirty="0">
              <a:solidFill>
                <a:srgbClr val="341108"/>
              </a:solidFill>
              <a:latin typeface="+mj-lt"/>
            </a:endParaRPr>
          </a:p>
        </p:txBody>
      </p:sp>
      <p:sp>
        <p:nvSpPr>
          <p:cNvPr id="9" name="TextBox 21"/>
          <p:cNvSpPr txBox="1">
            <a:spLocks noChangeArrowheads="1"/>
          </p:cNvSpPr>
          <p:nvPr/>
        </p:nvSpPr>
        <p:spPr bwMode="auto">
          <a:xfrm>
            <a:off x="500063" y="1839454"/>
            <a:ext cx="19334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/>
              <a:t>方波输入：</a:t>
            </a:r>
            <a:endParaRPr lang="en-US" altLang="zh-CN" sz="2400" b="1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4"/>
          <a:srcRect r="49660" b="50000"/>
          <a:stretch/>
        </p:blipFill>
        <p:spPr bwMode="auto">
          <a:xfrm>
            <a:off x="3363478" y="2018429"/>
            <a:ext cx="3988594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/>
          <a:srcRect r="50000" b="50000"/>
          <a:stretch/>
        </p:blipFill>
        <p:spPr bwMode="auto">
          <a:xfrm>
            <a:off x="3363477" y="3988431"/>
            <a:ext cx="3988594" cy="17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1240324" y="2748397"/>
            <a:ext cx="1714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 smtClean="0"/>
              <a:t>正弦输入</a:t>
            </a:r>
            <a:r>
              <a:rPr lang="zh-CN" altLang="en-US" sz="2400" dirty="0" smtClean="0"/>
              <a:t>：</a:t>
            </a:r>
            <a:endParaRPr lang="en-US" altLang="zh-CN" sz="2400" dirty="0"/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841120" y="4641050"/>
            <a:ext cx="23764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b="1" dirty="0" smtClean="0"/>
              <a:t>连续阶跃输入：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8251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实验结果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节气门实物实验</a:t>
            </a:r>
            <a:endParaRPr lang="zh-CN" altLang="en-US" sz="3200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70900" y="5905500"/>
            <a:ext cx="457200" cy="476250"/>
          </a:xfrm>
        </p:spPr>
        <p:txBody>
          <a:bodyPr/>
          <a:lstStyle/>
          <a:p>
            <a:pPr>
              <a:defRPr/>
            </a:pPr>
            <a:fld id="{2156DC3D-AF3F-4363-97C9-55F09B9E718B}" type="slidenum">
              <a:rPr lang="zh-CN" altLang="en-US"/>
              <a:pPr>
                <a:defRPr/>
              </a:pPr>
              <a:t>16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" name="副标题 2"/>
          <p:cNvSpPr txBox="1">
            <a:spLocks noChangeArrowheads="1"/>
          </p:cNvSpPr>
          <p:nvPr/>
        </p:nvSpPr>
        <p:spPr bwMode="auto">
          <a:xfrm>
            <a:off x="180975" y="857232"/>
            <a:ext cx="864076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/>
          <a:lstStyle/>
          <a:p>
            <a:pPr marL="26988" indent="-282575" defTabSz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zh-CN" altLang="en-US" sz="2600" kern="0" dirty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        </a:t>
            </a:r>
            <a:r>
              <a:rPr lang="zh-CN" altLang="en-US" sz="2600" kern="0" dirty="0" smtClean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     </a:t>
            </a:r>
            <a:r>
              <a:rPr lang="zh-CN" altLang="en-US" sz="2000" kern="0" dirty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控制器</a:t>
            </a:r>
            <a:r>
              <a:rPr lang="en-US" altLang="zh-CN" sz="2000" kern="0" dirty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(Controller)                            </a:t>
            </a:r>
            <a:r>
              <a:rPr lang="en-US" altLang="zh-CN" sz="2000" kern="0" dirty="0" smtClean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                   </a:t>
            </a:r>
            <a:r>
              <a:rPr lang="zh-CN" altLang="en-US" sz="2000" kern="0" dirty="0">
                <a:latin typeface="+mn-lt"/>
                <a:ea typeface="+mn-ea"/>
                <a:sym typeface="Corbel" pitchFamily="34" charset="0"/>
              </a:rPr>
              <a:t>被控对象</a:t>
            </a:r>
            <a:r>
              <a:rPr lang="en-US" altLang="zh-CN" sz="2000" kern="0" dirty="0">
                <a:latin typeface="+mn-lt"/>
                <a:ea typeface="+mn-ea"/>
                <a:sym typeface="Corbel" pitchFamily="34" charset="0"/>
              </a:rPr>
              <a:t>(Plant)</a:t>
            </a:r>
            <a:endParaRPr lang="zh-CN" altLang="en-US" sz="2000" kern="0" dirty="0">
              <a:latin typeface="+mn-lt"/>
              <a:ea typeface="+mn-ea"/>
              <a:sym typeface="Corbel" pitchFamily="34" charset="0"/>
            </a:endParaRPr>
          </a:p>
          <a:p>
            <a:pPr marL="26988" indent="-282575" defTabSz="0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altLang="zh-CN" sz="2000" kern="0" dirty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               </a:t>
            </a:r>
            <a:r>
              <a:rPr lang="en-US" altLang="zh-CN" sz="2000" kern="0" dirty="0" smtClean="0">
                <a:solidFill>
                  <a:srgbClr val="341108"/>
                </a:solidFill>
                <a:latin typeface="+mn-lt"/>
                <a:ea typeface="+mn-ea"/>
                <a:sym typeface="Corbel" pitchFamily="34" charset="0"/>
              </a:rPr>
              <a:t>         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FPGA(MPC)                 </a:t>
            </a:r>
            <a:r>
              <a:rPr lang="en-US" altLang="zh-CN" sz="2000" kern="0" dirty="0" smtClean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   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+                     </a:t>
            </a:r>
            <a:r>
              <a:rPr lang="en-US" altLang="zh-CN" sz="2000" kern="0" dirty="0" smtClean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       </a:t>
            </a:r>
            <a:r>
              <a:rPr lang="zh-CN" altLang="en-US" sz="2000" kern="0" dirty="0" smtClean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节气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  <a:ea typeface="+mn-ea"/>
                <a:sym typeface="Corbel" pitchFamily="34" charset="0"/>
              </a:rPr>
              <a:t>门实物</a:t>
            </a:r>
            <a:endParaRPr lang="zh-CN" altLang="en-US" sz="2000" kern="0" dirty="0">
              <a:solidFill>
                <a:srgbClr val="341108"/>
              </a:solidFill>
              <a:latin typeface="+mn-lt"/>
              <a:ea typeface="+mn-ea"/>
              <a:sym typeface="Corbel" pitchFamily="34" charset="0"/>
            </a:endParaRPr>
          </a:p>
        </p:txBody>
      </p:sp>
      <p:sp>
        <p:nvSpPr>
          <p:cNvPr id="6" name="下箭头 4"/>
          <p:cNvSpPr>
            <a:spLocks noChangeArrowheads="1"/>
          </p:cNvSpPr>
          <p:nvPr/>
        </p:nvSpPr>
        <p:spPr bwMode="auto">
          <a:xfrm>
            <a:off x="1785918" y="1638291"/>
            <a:ext cx="647700" cy="433387"/>
          </a:xfrm>
          <a:prstGeom prst="downArrow">
            <a:avLst>
              <a:gd name="adj1" fmla="val 50000"/>
              <a:gd name="adj2" fmla="val 4493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2143116"/>
            <a:ext cx="2428892" cy="182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下箭头 7"/>
          <p:cNvSpPr>
            <a:spLocks noChangeArrowheads="1"/>
          </p:cNvSpPr>
          <p:nvPr/>
        </p:nvSpPr>
        <p:spPr bwMode="auto">
          <a:xfrm>
            <a:off x="6661150" y="1643050"/>
            <a:ext cx="647700" cy="433387"/>
          </a:xfrm>
          <a:prstGeom prst="downArrow">
            <a:avLst>
              <a:gd name="adj1" fmla="val 50000"/>
              <a:gd name="adj2" fmla="val 4493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zh-CN" sz="18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TextBox 9"/>
          <p:cNvSpPr>
            <a:spLocks noChangeArrowheads="1"/>
          </p:cNvSpPr>
          <p:nvPr/>
        </p:nvSpPr>
        <p:spPr bwMode="auto">
          <a:xfrm>
            <a:off x="4391026" y="2434822"/>
            <a:ext cx="58102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dirty="0" smtClean="0">
                <a:latin typeface="Corbel" pitchFamily="34" charset="0"/>
                <a:sym typeface="Corbel" pitchFamily="34" charset="0"/>
              </a:rPr>
              <a:t>AD</a:t>
            </a:r>
            <a:endParaRPr lang="zh-CN" altLang="en-US" sz="1800" dirty="0"/>
          </a:p>
        </p:txBody>
      </p:sp>
      <p:sp>
        <p:nvSpPr>
          <p:cNvPr id="10" name="TextBox 11"/>
          <p:cNvSpPr>
            <a:spLocks noChangeArrowheads="1"/>
          </p:cNvSpPr>
          <p:nvPr/>
        </p:nvSpPr>
        <p:spPr bwMode="auto">
          <a:xfrm>
            <a:off x="4068763" y="3571876"/>
            <a:ext cx="12969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 dirty="0">
                <a:latin typeface="Corbel" pitchFamily="34" charset="0"/>
                <a:sym typeface="Corbel" pitchFamily="34" charset="0"/>
              </a:rPr>
              <a:t>PWM</a:t>
            </a:r>
            <a:r>
              <a:rPr lang="zh-CN" altLang="en-US" sz="2000" dirty="0">
                <a:latin typeface="Corbel" pitchFamily="34" charset="0"/>
                <a:sym typeface="Corbel" pitchFamily="34" charset="0"/>
              </a:rPr>
              <a:t>驱动</a:t>
            </a:r>
            <a:endParaRPr lang="zh-CN" altLang="en-US" sz="1800" dirty="0"/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3997325" y="2857496"/>
            <a:ext cx="1368425" cy="504825"/>
          </a:xfrm>
          <a:prstGeom prst="leftRightArrow">
            <a:avLst>
              <a:gd name="adj1" fmla="val 50000"/>
              <a:gd name="adj2" fmla="val 54214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/>
              <a:t> </a:t>
            </a: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214282" y="4429132"/>
            <a:ext cx="12144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控制框图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9003" y="4612573"/>
            <a:ext cx="5584046" cy="131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标题 1"/>
          <p:cNvSpPr>
            <a:spLocks noChangeArrowheads="1"/>
          </p:cNvSpPr>
          <p:nvPr/>
        </p:nvSpPr>
        <p:spPr bwMode="auto">
          <a:xfrm>
            <a:off x="5143504" y="4000504"/>
            <a:ext cx="292895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1600" b="1" dirty="0" smtClean="0">
                <a:solidFill>
                  <a:srgbClr val="003366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华文楷体" pitchFamily="2" charset="-122"/>
              </a:rPr>
              <a:t>电子节气门控制系统硬件组成</a:t>
            </a:r>
            <a:endParaRPr lang="zh-CN" altLang="en-US" sz="1600" b="1" dirty="0">
              <a:solidFill>
                <a:srgbClr val="003366"/>
              </a:solidFill>
              <a:latin typeface="Times New Roman" pitchFamily="18" charset="0"/>
              <a:ea typeface="黑体" pitchFamily="49" charset="-122"/>
              <a:cs typeface="Times New Roman" pitchFamily="18" charset="0"/>
              <a:sym typeface="华文楷体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4" b="18253"/>
          <a:stretch/>
        </p:blipFill>
        <p:spPr>
          <a:xfrm rot="16200000">
            <a:off x="1183344" y="2069429"/>
            <a:ext cx="1919646" cy="205750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3896774" y="5927016"/>
            <a:ext cx="170995" cy="2705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7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9712"/>
            <a:ext cx="8547069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实验结果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节气门实物实验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42875" y="957373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节气门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实物控制</a:t>
            </a:r>
            <a:r>
              <a:rPr lang="zh-CN" altLang="en-US" sz="2800" b="1" dirty="0">
                <a:solidFill>
                  <a:srgbClr val="FF0000"/>
                </a:solidFill>
              </a:rPr>
              <a:t>框图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6831"/>
            <a:ext cx="5638800" cy="422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9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实验结果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节气门实物实验</a:t>
            </a:r>
            <a:endParaRPr lang="zh-CN" altLang="en-US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42370"/>
            <a:ext cx="3276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89995"/>
            <a:ext cx="32670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9144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资源占用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5" y="1085850"/>
            <a:ext cx="4688816" cy="349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647700" y="1555376"/>
            <a:ext cx="914400" cy="3352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连续阶跃跟踪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6000077" y="4191000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056554" y="3429000"/>
            <a:ext cx="11627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056554" y="3124200"/>
            <a:ext cx="13151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056554" y="2438400"/>
            <a:ext cx="10582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3737" y="1176010"/>
            <a:ext cx="5587941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82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3352800" y="3276600"/>
            <a:ext cx="2260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5400" b="1" i="1" dirty="0">
                <a:latin typeface="Consolas" pitchFamily="49" charset="0"/>
                <a:ea typeface="华文楷体" pitchFamily="2" charset="-122"/>
                <a:sym typeface="华文楷体" pitchFamily="2" charset="-122"/>
              </a:rPr>
              <a:t>谢谢！</a:t>
            </a:r>
            <a:endParaRPr lang="zh-CN" altLang="en-US" sz="18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04800" y="1447800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FF0000"/>
                </a:solidFill>
                <a:latin typeface="Consolas" pitchFamily="49" charset="0"/>
                <a:ea typeface="华文楷体" pitchFamily="2" charset="-122"/>
              </a:rPr>
              <a:t>欢迎各位老师提出宝贵的</a:t>
            </a:r>
            <a:r>
              <a:rPr lang="zh-CN" altLang="en-US" sz="4800" b="1" dirty="0" smtClean="0">
                <a:solidFill>
                  <a:srgbClr val="FF0000"/>
                </a:solidFill>
                <a:latin typeface="Consolas" pitchFamily="49" charset="0"/>
                <a:ea typeface="华文楷体" pitchFamily="2" charset="-122"/>
              </a:rPr>
              <a:t>意见！</a:t>
            </a:r>
            <a:endParaRPr lang="zh-CN" altLang="en-US" sz="36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项目背景及</a:t>
            </a:r>
            <a:r>
              <a:rPr lang="zh-CN" altLang="en-US" dirty="0" smtClean="0"/>
              <a:t>意义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研究</a:t>
            </a:r>
            <a:r>
              <a:rPr lang="zh-CN" altLang="en-US" dirty="0" smtClean="0"/>
              <a:t>思路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控制器的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实验结果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05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177" y="-1"/>
            <a:ext cx="8229600" cy="932633"/>
          </a:xfrm>
        </p:spPr>
        <p:txBody>
          <a:bodyPr/>
          <a:lstStyle/>
          <a:p>
            <a:r>
              <a:rPr lang="zh-CN" altLang="en-US" dirty="0" smtClean="0"/>
              <a:t>项目背景及其意义</a:t>
            </a:r>
            <a:endParaRPr lang="zh-CN" altLang="en-US" dirty="0"/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457200" y="1122292"/>
            <a:ext cx="36433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模型预测控制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955" y="1717217"/>
            <a:ext cx="33575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具有前馈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-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反馈结构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+mn-ea"/>
              <a:cs typeface="Arial Unicode MS" pitchFamily="34" charset="-122"/>
            </a:endParaRPr>
          </a:p>
          <a:p>
            <a:pPr eaLnBrk="0" hangingPunct="0"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显式处理约束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+mn-ea"/>
              <a:cs typeface="Arial Unicode MS" pitchFamily="34" charset="-122"/>
            </a:endParaRPr>
          </a:p>
          <a:p>
            <a:pPr eaLnBrk="0" hangingPunct="0"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多目标优化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+mn-ea"/>
              <a:cs typeface="Arial Unicode MS" pitchFamily="34" charset="-122"/>
            </a:endParaRPr>
          </a:p>
          <a:p>
            <a:pPr eaLnBrk="0" hangingPunct="0">
              <a:defRPr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变量优化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  <a:cs typeface="Arial Unicode MS" pitchFamily="34" charset="-122"/>
            </a:endParaRPr>
          </a:p>
          <a:p>
            <a:pPr eaLnBrk="0" hangingPunct="0"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+mn-ea"/>
                <a:cs typeface="Arial Unicode MS" pitchFamily="34" charset="-122"/>
              </a:rPr>
              <a:t>跟踪性能好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+mn-ea"/>
              <a:cs typeface="Arial Unicode MS" pitchFamily="34" charset="-122"/>
            </a:endParaRP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       ……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grpSp>
        <p:nvGrpSpPr>
          <p:cNvPr id="9" name="Group 102"/>
          <p:cNvGrpSpPr>
            <a:grpSpLocks/>
          </p:cNvGrpSpPr>
          <p:nvPr/>
        </p:nvGrpSpPr>
        <p:grpSpPr bwMode="auto">
          <a:xfrm>
            <a:off x="33177" y="4078191"/>
            <a:ext cx="5980106" cy="860425"/>
            <a:chOff x="1116" y="1774"/>
            <a:chExt cx="4397" cy="542"/>
          </a:xfrm>
        </p:grpSpPr>
        <p:grpSp>
          <p:nvGrpSpPr>
            <p:cNvPr id="10" name="Group 95"/>
            <p:cNvGrpSpPr>
              <a:grpSpLocks/>
            </p:cNvGrpSpPr>
            <p:nvPr/>
          </p:nvGrpSpPr>
          <p:grpSpPr bwMode="auto">
            <a:xfrm>
              <a:off x="1116" y="1774"/>
              <a:ext cx="4100" cy="269"/>
              <a:chOff x="1116" y="1774"/>
              <a:chExt cx="4100" cy="269"/>
            </a:xfrm>
          </p:grpSpPr>
          <p:sp>
            <p:nvSpPr>
              <p:cNvPr id="14" name="棱台 59"/>
              <p:cNvSpPr/>
              <p:nvPr/>
            </p:nvSpPr>
            <p:spPr>
              <a:xfrm>
                <a:off x="1116" y="1858"/>
                <a:ext cx="106" cy="106"/>
              </a:xfrm>
              <a:prstGeom prst="bevel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sz="2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1293" y="1774"/>
                <a:ext cx="3923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2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 Unicode MS" pitchFamily="34" charset="-122"/>
                  </a:rPr>
                  <a:t>每一个采样时刻在线求解约束优化问题</a:t>
                </a:r>
              </a:p>
            </p:txBody>
          </p:sp>
        </p:grpSp>
        <p:grpSp>
          <p:nvGrpSpPr>
            <p:cNvPr id="11" name="Group 96"/>
            <p:cNvGrpSpPr>
              <a:grpSpLocks/>
            </p:cNvGrpSpPr>
            <p:nvPr/>
          </p:nvGrpSpPr>
          <p:grpSpPr bwMode="auto">
            <a:xfrm>
              <a:off x="1116" y="2047"/>
              <a:ext cx="4397" cy="269"/>
              <a:chOff x="1116" y="2047"/>
              <a:chExt cx="4397" cy="269"/>
            </a:xfrm>
          </p:grpSpPr>
          <p:sp>
            <p:nvSpPr>
              <p:cNvPr id="12" name="TextBox 68"/>
              <p:cNvSpPr txBox="1">
                <a:spLocks noChangeArrowheads="1"/>
              </p:cNvSpPr>
              <p:nvPr/>
            </p:nvSpPr>
            <p:spPr bwMode="auto">
              <a:xfrm>
                <a:off x="1294" y="2047"/>
                <a:ext cx="4219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2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 Unicode MS" pitchFamily="34" charset="-122"/>
                  </a:rPr>
                  <a:t>计算负担大、在线计算性能慢</a:t>
                </a:r>
              </a:p>
            </p:txBody>
          </p:sp>
          <p:sp>
            <p:nvSpPr>
              <p:cNvPr id="13" name="棱台 59"/>
              <p:cNvSpPr/>
              <p:nvPr/>
            </p:nvSpPr>
            <p:spPr>
              <a:xfrm>
                <a:off x="1116" y="2130"/>
                <a:ext cx="106" cy="106"/>
              </a:xfrm>
              <a:prstGeom prst="bevel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sz="22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887" y="4571323"/>
            <a:ext cx="861982" cy="85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892" y="2201146"/>
            <a:ext cx="876143" cy="89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44"/>
          <p:cNvSpPr>
            <a:spLocks noChangeArrowheads="1"/>
          </p:cNvSpPr>
          <p:nvPr/>
        </p:nvSpPr>
        <p:spPr bwMode="auto">
          <a:xfrm>
            <a:off x="4405745" y="2940282"/>
            <a:ext cx="421485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高实时性</a:t>
            </a:r>
            <a:r>
              <a:rPr lang="zh-CN" altLang="en-US" sz="2000" dirty="0" smtClean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、微型化</a:t>
            </a:r>
            <a:r>
              <a:rPr lang="zh-CN" altLang="en-US" sz="2000" dirty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、高</a:t>
            </a:r>
            <a:r>
              <a:rPr lang="zh-CN" altLang="en-US" sz="2000" dirty="0" smtClean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集成度</a:t>
            </a:r>
            <a:endParaRPr lang="en-US" altLang="zh-CN" sz="2000" dirty="0" smtClean="0">
              <a:solidFill>
                <a:srgbClr val="000066"/>
              </a:solidFill>
              <a:latin typeface="+mn-ea"/>
              <a:cs typeface="Arial Unicode MS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低成本计算和存储，快速开发</a:t>
            </a:r>
            <a:r>
              <a:rPr lang="en-US" altLang="zh-CN" sz="2000" dirty="0" smtClean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ECU</a:t>
            </a:r>
          </a:p>
          <a:p>
            <a:pPr>
              <a:buFont typeface="Wingdings" pitchFamily="2" charset="2"/>
              <a:buChar char="ü"/>
            </a:pPr>
            <a:r>
              <a:rPr lang="en-US" altLang="zh-CN" sz="2000" dirty="0" smtClean="0">
                <a:solidFill>
                  <a:srgbClr val="000066"/>
                </a:solidFill>
                <a:latin typeface="+mn-ea"/>
                <a:cs typeface="Arial Unicode MS" pitchFamily="34" charset="-122"/>
              </a:rPr>
              <a:t>……</a:t>
            </a:r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4542144" y="1077697"/>
            <a:ext cx="409231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电子节气</a:t>
            </a:r>
            <a:r>
              <a:rPr lang="zh-CN" altLang="en-US" sz="28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门控制</a:t>
            </a:r>
            <a:r>
              <a:rPr lang="en-US" altLang="zh-CN" sz="3200" b="1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eaLnBrk="0" hangingPunct="0"/>
            <a:r>
              <a:rPr lang="zh-CN" altLang="en-US" sz="2000" dirty="0" smtClean="0">
                <a:solidFill>
                  <a:srgbClr val="CC0000"/>
                </a:solidFill>
                <a:latin typeface="+mn-ea"/>
                <a:cs typeface="Arial Unicode MS" panose="020B0604020202020204" pitchFamily="34" charset="-122"/>
              </a:rPr>
              <a:t>节气</a:t>
            </a:r>
            <a:r>
              <a:rPr lang="zh-CN" altLang="en-US" sz="2000" dirty="0">
                <a:solidFill>
                  <a:srgbClr val="CC0000"/>
                </a:solidFill>
                <a:latin typeface="+mn-ea"/>
                <a:cs typeface="Arial Unicode MS" panose="020B0604020202020204" pitchFamily="34" charset="-122"/>
              </a:rPr>
              <a:t>门开度既快又准确的跟踪上期望目标开度</a:t>
            </a:r>
          </a:p>
          <a:p>
            <a:pPr eaLnBrk="0" hangingPunct="0"/>
            <a:endParaRPr lang="zh-CN" altLang="en-US" sz="32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4600878" y="2430260"/>
            <a:ext cx="26670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ECU</a:t>
            </a:r>
            <a:r>
              <a:rPr lang="zh-CN" altLang="en-US" sz="2800" b="1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工程要求</a:t>
            </a:r>
          </a:p>
        </p:txBody>
      </p:sp>
      <p:sp>
        <p:nvSpPr>
          <p:cNvPr id="21" name="矩形 20"/>
          <p:cNvSpPr/>
          <p:nvPr/>
        </p:nvSpPr>
        <p:spPr>
          <a:xfrm>
            <a:off x="6588299" y="4725098"/>
            <a:ext cx="1214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FPGA</a:t>
            </a:r>
            <a:endParaRPr lang="zh-CN" altLang="en-US" sz="28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爆炸形 1 21"/>
          <p:cNvSpPr/>
          <p:nvPr/>
        </p:nvSpPr>
        <p:spPr>
          <a:xfrm>
            <a:off x="5978307" y="4245936"/>
            <a:ext cx="2315203" cy="1430387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2024788" y="5105400"/>
            <a:ext cx="1789997" cy="70788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zh-CN" sz="2000" b="1" dirty="0">
                <a:latin typeface="微软雅黑" pitchFamily="34" charset="-122"/>
                <a:ea typeface="微软雅黑" pitchFamily="34" charset="-122"/>
              </a:rPr>
              <a:t>各种仿真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及慢工业场合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69881" y="5410200"/>
            <a:ext cx="1235857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2524" y="5139104"/>
            <a:ext cx="10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应用于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475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497" y="0"/>
            <a:ext cx="8229600" cy="914400"/>
          </a:xfrm>
        </p:spPr>
        <p:txBody>
          <a:bodyPr/>
          <a:lstStyle/>
          <a:p>
            <a:r>
              <a:rPr lang="zh-CN" altLang="en-US" dirty="0" smtClean="0"/>
              <a:t>研究思路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38200"/>
            <a:ext cx="82486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19800" y="6256543"/>
            <a:ext cx="1250165" cy="144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337696"/>
            <a:ext cx="7229475" cy="3990975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3105150"/>
            <a:ext cx="417473" cy="36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文本框 21"/>
          <p:cNvSpPr txBox="1"/>
          <p:nvPr/>
        </p:nvSpPr>
        <p:spPr>
          <a:xfrm>
            <a:off x="3102015" y="5907993"/>
            <a:ext cx="318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汽车电子</a:t>
            </a:r>
            <a:r>
              <a:rPr lang="en-US" altLang="zh-CN" dirty="0" smtClean="0"/>
              <a:t>ECU   V</a:t>
            </a:r>
            <a:r>
              <a:rPr lang="zh-CN" altLang="en-US" dirty="0" smtClean="0"/>
              <a:t>型开发流程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75" y="-184974"/>
            <a:ext cx="8229600" cy="8707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3200" dirty="0" smtClean="0"/>
              <a:t>预测模型设计</a:t>
            </a:r>
            <a:endParaRPr lang="zh-CN" altLang="en-US" sz="3200" dirty="0"/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142875" y="762000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CN" altLang="en-US" sz="2000" b="1" dirty="0">
                <a:solidFill>
                  <a:srgbClr val="000066"/>
                </a:solidFill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基尔霍夫定律，电枢电路方程</a:t>
            </a:r>
          </a:p>
        </p:txBody>
      </p:sp>
      <p:pic>
        <p:nvPicPr>
          <p:cNvPr id="7" name="Picture 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119187"/>
            <a:ext cx="2663825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4572000" y="762000"/>
            <a:ext cx="4273550" cy="1979612"/>
            <a:chOff x="2971" y="731"/>
            <a:chExt cx="2692" cy="1247"/>
          </a:xfrm>
        </p:grpSpPr>
        <p:sp>
          <p:nvSpPr>
            <p:cNvPr id="9" name="角丸四角形 4"/>
            <p:cNvSpPr>
              <a:spLocks noChangeArrowheads="1"/>
            </p:cNvSpPr>
            <p:nvPr/>
          </p:nvSpPr>
          <p:spPr bwMode="auto">
            <a:xfrm>
              <a:off x="2971" y="731"/>
              <a:ext cx="2692" cy="1247"/>
            </a:xfrm>
            <a:prstGeom prst="roundRect">
              <a:avLst>
                <a:gd name="adj" fmla="val 5940"/>
              </a:avLst>
            </a:prstGeom>
            <a:solidFill>
              <a:schemeClr val="bg1"/>
            </a:solidFill>
            <a:ln w="25400" algn="ctr">
              <a:solidFill>
                <a:srgbClr val="D74E37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457200" indent="-457200"/>
              <a:endParaRPr lang="zh-CN" altLang="zh-CN" sz="1600" b="1">
                <a:solidFill>
                  <a:srgbClr val="333389"/>
                </a:solidFill>
              </a:endParaRPr>
            </a:p>
          </p:txBody>
        </p:sp>
        <p:sp>
          <p:nvSpPr>
            <p:cNvPr id="10" name="矩形 18"/>
            <p:cNvSpPr>
              <a:spLocks noChangeArrowheads="1"/>
            </p:cNvSpPr>
            <p:nvPr/>
          </p:nvSpPr>
          <p:spPr bwMode="auto">
            <a:xfrm>
              <a:off x="3115" y="749"/>
              <a:ext cx="76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1200" b="1">
                  <a:solidFill>
                    <a:srgbClr val="000066"/>
                  </a:solidFill>
                  <a:latin typeface="Arial Unicode MS" pitchFamily="34" charset="-122"/>
                  <a:ea typeface="Arial Unicode MS" pitchFamily="34" charset="-122"/>
                  <a:cs typeface="Times New Roman" pitchFamily="18" charset="0"/>
                </a:rPr>
                <a:t>电机绕组回路</a:t>
              </a:r>
            </a:p>
          </p:txBody>
        </p:sp>
        <p:pic>
          <p:nvPicPr>
            <p:cNvPr id="11" name="Picture 2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93" y="935"/>
              <a:ext cx="2654" cy="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287338" y="2690812"/>
            <a:ext cx="2971800" cy="1004888"/>
            <a:chOff x="181" y="1979"/>
            <a:chExt cx="1872" cy="633"/>
          </a:xfrm>
        </p:grpSpPr>
        <p:sp>
          <p:nvSpPr>
            <p:cNvPr id="13" name="AutoShape 93"/>
            <p:cNvSpPr>
              <a:spLocks noChangeArrowheads="1"/>
            </p:cNvSpPr>
            <p:nvPr/>
          </p:nvSpPr>
          <p:spPr bwMode="gray">
            <a:xfrm rot="5400000">
              <a:off x="657" y="1979"/>
              <a:ext cx="204" cy="204"/>
            </a:xfrm>
            <a:custGeom>
              <a:avLst/>
              <a:gdLst>
                <a:gd name="T0" fmla="*/ 17 w 21600"/>
                <a:gd name="T1" fmla="*/ 0 h 21600"/>
                <a:gd name="T2" fmla="*/ 0 w 21600"/>
                <a:gd name="T3" fmla="*/ 17 h 21600"/>
                <a:gd name="T4" fmla="*/ 17 w 21600"/>
                <a:gd name="T5" fmla="*/ 17 h 21600"/>
                <a:gd name="T6" fmla="*/ 17 w 21600"/>
                <a:gd name="T7" fmla="*/ 1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8 w 21600"/>
                <a:gd name="T13" fmla="*/ 5400 h 21600"/>
                <a:gd name="T14" fmla="*/ 18953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74E37">
                <a:alpha val="72156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zh-CN" altLang="en-US"/>
            </a:p>
          </p:txBody>
        </p:sp>
        <p:pic>
          <p:nvPicPr>
            <p:cNvPr id="14" name="Picture 3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1" y="2228"/>
              <a:ext cx="1872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179388" y="3819525"/>
            <a:ext cx="4537075" cy="881062"/>
            <a:chOff x="113" y="2727"/>
            <a:chExt cx="2858" cy="555"/>
          </a:xfrm>
        </p:grpSpPr>
        <p:sp>
          <p:nvSpPr>
            <p:cNvPr id="16" name="矩形 18"/>
            <p:cNvSpPr>
              <a:spLocks noChangeArrowheads="1"/>
            </p:cNvSpPr>
            <p:nvPr/>
          </p:nvSpPr>
          <p:spPr bwMode="auto">
            <a:xfrm>
              <a:off x="113" y="2727"/>
              <a:ext cx="28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kumimoji="1" lang="zh-CN" altLang="en-US" sz="2000" b="1">
                  <a:solidFill>
                    <a:srgbClr val="000066"/>
                  </a:solidFill>
                  <a:latin typeface="Arial Unicode MS" pitchFamily="34" charset="-122"/>
                  <a:ea typeface="Arial Unicode MS" pitchFamily="34" charset="-122"/>
                  <a:cs typeface="Times New Roman" pitchFamily="18" charset="0"/>
                </a:rPr>
                <a:t>扭矩平衡原理，节气门运动学方程</a:t>
              </a:r>
            </a:p>
          </p:txBody>
        </p:sp>
        <p:pic>
          <p:nvPicPr>
            <p:cNvPr id="17" name="Picture 3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5" y="2916"/>
              <a:ext cx="1404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58"/>
          <p:cNvGrpSpPr>
            <a:grpSpLocks/>
          </p:cNvGrpSpPr>
          <p:nvPr/>
        </p:nvGrpSpPr>
        <p:grpSpPr bwMode="auto">
          <a:xfrm>
            <a:off x="1500188" y="4691062"/>
            <a:ext cx="1800225" cy="836613"/>
            <a:chOff x="1081" y="3270"/>
            <a:chExt cx="1134" cy="527"/>
          </a:xfrm>
        </p:grpSpPr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1081" y="3270"/>
              <a:ext cx="113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1600" b="1">
                  <a:solidFill>
                    <a:srgbClr val="000066"/>
                  </a:solidFill>
                  <a:latin typeface="Arial Unicode MS" pitchFamily="34" charset="-122"/>
                  <a:ea typeface="Arial Unicode MS" pitchFamily="34" charset="-122"/>
                  <a:cs typeface="Times New Roman" pitchFamily="18" charset="0"/>
                </a:rPr>
                <a:t>复位弹簧扭矩：</a:t>
              </a:r>
            </a:p>
          </p:txBody>
        </p:sp>
        <p:sp>
          <p:nvSpPr>
            <p:cNvPr id="20" name="矩形 18"/>
            <p:cNvSpPr>
              <a:spLocks noChangeArrowheads="1"/>
            </p:cNvSpPr>
            <p:nvPr/>
          </p:nvSpPr>
          <p:spPr bwMode="auto">
            <a:xfrm>
              <a:off x="1171" y="3585"/>
              <a:ext cx="93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1600" b="1">
                  <a:solidFill>
                    <a:srgbClr val="000066"/>
                  </a:solidFill>
                  <a:latin typeface="Arial Unicode MS" pitchFamily="34" charset="-122"/>
                  <a:ea typeface="Arial Unicode MS" pitchFamily="34" charset="-122"/>
                  <a:cs typeface="Times New Roman" pitchFamily="18" charset="0"/>
                </a:rPr>
                <a:t>摩擦扭矩：</a:t>
              </a:r>
            </a:p>
          </p:txBody>
        </p:sp>
      </p:grpSp>
      <p:sp>
        <p:nvSpPr>
          <p:cNvPr id="21" name="Line 32"/>
          <p:cNvSpPr>
            <a:spLocks noChangeShapeType="1"/>
          </p:cNvSpPr>
          <p:nvPr/>
        </p:nvSpPr>
        <p:spPr bwMode="auto">
          <a:xfrm>
            <a:off x="1979613" y="3082925"/>
            <a:ext cx="396875" cy="8286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Group 56"/>
          <p:cNvGrpSpPr>
            <a:grpSpLocks/>
          </p:cNvGrpSpPr>
          <p:nvPr/>
        </p:nvGrpSpPr>
        <p:grpSpPr bwMode="auto">
          <a:xfrm>
            <a:off x="3348038" y="2833687"/>
            <a:ext cx="3705225" cy="879475"/>
            <a:chOff x="2109" y="2069"/>
            <a:chExt cx="2334" cy="554"/>
          </a:xfrm>
        </p:grpSpPr>
        <p:grpSp>
          <p:nvGrpSpPr>
            <p:cNvPr id="23" name="Group 55"/>
            <p:cNvGrpSpPr>
              <a:grpSpLocks/>
            </p:cNvGrpSpPr>
            <p:nvPr/>
          </p:nvGrpSpPr>
          <p:grpSpPr bwMode="auto">
            <a:xfrm>
              <a:off x="2109" y="2069"/>
              <a:ext cx="794" cy="476"/>
              <a:chOff x="2109" y="2069"/>
              <a:chExt cx="794" cy="476"/>
            </a:xfrm>
          </p:grpSpPr>
          <p:sp>
            <p:nvSpPr>
              <p:cNvPr id="25" name="AutoShape 93"/>
              <p:cNvSpPr>
                <a:spLocks noChangeArrowheads="1"/>
              </p:cNvSpPr>
              <p:nvPr/>
            </p:nvSpPr>
            <p:spPr bwMode="gray">
              <a:xfrm>
                <a:off x="2154" y="2341"/>
                <a:ext cx="749" cy="204"/>
              </a:xfrm>
              <a:custGeom>
                <a:avLst/>
                <a:gdLst>
                  <a:gd name="T0" fmla="*/ 3105 w 21600"/>
                  <a:gd name="T1" fmla="*/ 0 h 21600"/>
                  <a:gd name="T2" fmla="*/ 0 w 21600"/>
                  <a:gd name="T3" fmla="*/ 17 h 21600"/>
                  <a:gd name="T4" fmla="*/ 3105 w 21600"/>
                  <a:gd name="T5" fmla="*/ 17 h 21600"/>
                  <a:gd name="T6" fmla="*/ 3105 w 21600"/>
                  <a:gd name="T7" fmla="*/ 17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4 w 21600"/>
                  <a:gd name="T13" fmla="*/ 5400 h 21600"/>
                  <a:gd name="T14" fmla="*/ 18889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D74E37">
                  <a:alpha val="72156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26" name="Picture 3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109" y="2069"/>
                <a:ext cx="63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4" name="Picture 3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39" y="2251"/>
              <a:ext cx="1404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" name="Picture 5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58125" y="5259387"/>
            <a:ext cx="81438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59"/>
          <p:cNvGrpSpPr>
            <a:grpSpLocks/>
          </p:cNvGrpSpPr>
          <p:nvPr/>
        </p:nvGrpSpPr>
        <p:grpSpPr bwMode="auto">
          <a:xfrm>
            <a:off x="1285875" y="3190875"/>
            <a:ext cx="4041775" cy="1143000"/>
            <a:chOff x="810" y="2295"/>
            <a:chExt cx="2546" cy="720"/>
          </a:xfrm>
        </p:grpSpPr>
        <p:sp>
          <p:nvSpPr>
            <p:cNvPr id="29" name="Oval 41"/>
            <p:cNvSpPr>
              <a:spLocks noChangeArrowheads="1"/>
            </p:cNvSpPr>
            <p:nvPr/>
          </p:nvSpPr>
          <p:spPr bwMode="auto">
            <a:xfrm>
              <a:off x="3038" y="2295"/>
              <a:ext cx="318" cy="273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0" name="Line 42"/>
            <p:cNvSpPr>
              <a:spLocks noChangeShapeType="1"/>
            </p:cNvSpPr>
            <p:nvPr/>
          </p:nvSpPr>
          <p:spPr bwMode="auto">
            <a:xfrm flipH="1">
              <a:off x="810" y="2523"/>
              <a:ext cx="2229" cy="492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7325" y="5619750"/>
            <a:ext cx="88138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81363" y="4448175"/>
            <a:ext cx="4362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61"/>
          <p:cNvGrpSpPr>
            <a:grpSpLocks/>
          </p:cNvGrpSpPr>
          <p:nvPr/>
        </p:nvGrpSpPr>
        <p:grpSpPr bwMode="auto">
          <a:xfrm>
            <a:off x="1785938" y="4548187"/>
            <a:ext cx="1933575" cy="1039813"/>
            <a:chOff x="1313" y="3137"/>
            <a:chExt cx="1218" cy="655"/>
          </a:xfrm>
        </p:grpSpPr>
        <p:sp>
          <p:nvSpPr>
            <p:cNvPr id="34" name="Oval 46"/>
            <p:cNvSpPr>
              <a:spLocks noChangeArrowheads="1"/>
            </p:cNvSpPr>
            <p:nvPr/>
          </p:nvSpPr>
          <p:spPr bwMode="auto">
            <a:xfrm>
              <a:off x="2213" y="3542"/>
              <a:ext cx="318" cy="250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" name="Line 48"/>
            <p:cNvSpPr>
              <a:spLocks noChangeShapeType="1"/>
            </p:cNvSpPr>
            <p:nvPr/>
          </p:nvSpPr>
          <p:spPr bwMode="auto">
            <a:xfrm flipH="1" flipV="1">
              <a:off x="1313" y="3137"/>
              <a:ext cx="900" cy="495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2428875" y="4473575"/>
            <a:ext cx="1290638" cy="431800"/>
            <a:chOff x="1718" y="3163"/>
            <a:chExt cx="813" cy="272"/>
          </a:xfrm>
        </p:grpSpPr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2213" y="3208"/>
              <a:ext cx="318" cy="227"/>
            </a:xfrm>
            <a:prstGeom prst="ellipse">
              <a:avLst/>
            </a:prstGeom>
            <a:noFill/>
            <a:ln w="31750">
              <a:solidFill>
                <a:srgbClr val="CC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 flipH="1" flipV="1">
              <a:off x="1718" y="3163"/>
              <a:ext cx="495" cy="180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3" name="Object 1"/>
          <p:cNvGraphicFramePr>
            <a:graphicFrameLocks noChangeAspect="1"/>
          </p:cNvGraphicFramePr>
          <p:nvPr/>
        </p:nvGraphicFramePr>
        <p:xfrm>
          <a:off x="546100" y="1928813"/>
          <a:ext cx="7577138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" name="Equation" r:id="rId12" imgW="4775040" imgH="939600" progId="Equation.DSMT4">
                  <p:embed/>
                </p:oleObj>
              </mc:Choice>
              <mc:Fallback>
                <p:oleObj name="Equation" r:id="rId12" imgW="47750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1928813"/>
                        <a:ext cx="7577138" cy="150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椭圆 53"/>
          <p:cNvSpPr/>
          <p:nvPr/>
        </p:nvSpPr>
        <p:spPr bwMode="auto">
          <a:xfrm>
            <a:off x="3286125" y="2500313"/>
            <a:ext cx="285750" cy="35718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7239000" y="2428875"/>
            <a:ext cx="976313" cy="42862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4267200" y="2428875"/>
            <a:ext cx="1162050" cy="50006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357188" y="1252538"/>
            <a:ext cx="3500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电子节气门数学模型：</a:t>
            </a: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 bwMode="auto">
          <a:xfrm>
            <a:off x="571500" y="4143380"/>
            <a:ext cx="2571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线性预测模型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aphicFrame>
        <p:nvGraphicFramePr>
          <p:cNvPr id="6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032841"/>
              </p:ext>
            </p:extLst>
          </p:nvPr>
        </p:nvGraphicFramePr>
        <p:xfrm>
          <a:off x="1531938" y="4567238"/>
          <a:ext cx="5865812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" name="Equation" r:id="rId14" imgW="3085920" imgH="1168200" progId="Equation.DSMT4">
                  <p:embed/>
                </p:oleObj>
              </mc:Choice>
              <mc:Fallback>
                <p:oleObj name="Equation" r:id="rId14" imgW="30859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4567238"/>
                        <a:ext cx="5865812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24"/>
          <p:cNvSpPr txBox="1">
            <a:spLocks noChangeArrowheads="1"/>
          </p:cNvSpPr>
          <p:nvPr/>
        </p:nvSpPr>
        <p:spPr bwMode="auto">
          <a:xfrm>
            <a:off x="5072063" y="1571625"/>
            <a:ext cx="714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>
                <a:latin typeface="微软雅黑" pitchFamily="34" charset="-122"/>
                <a:ea typeface="微软雅黑" pitchFamily="34" charset="-122"/>
              </a:rPr>
              <a:t>其中</a:t>
            </a:r>
            <a:endParaRPr lang="en-US" altLang="zh-CN" sz="2000" b="1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2" name="Object 7"/>
          <p:cNvGraphicFramePr>
            <a:graphicFrameLocks noChangeAspect="1"/>
          </p:cNvGraphicFramePr>
          <p:nvPr/>
        </p:nvGraphicFramePr>
        <p:xfrm>
          <a:off x="5759450" y="1455738"/>
          <a:ext cx="31940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" name="Equation" r:id="rId16" imgW="2044440" imgH="393480" progId="Equation.DSMT4">
                  <p:embed/>
                </p:oleObj>
              </mc:Choice>
              <mc:Fallback>
                <p:oleObj name="Equation" r:id="rId16" imgW="2044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1455738"/>
                        <a:ext cx="31940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8"/>
          <p:cNvGraphicFramePr>
            <a:graphicFrameLocks noChangeAspect="1"/>
          </p:cNvGraphicFramePr>
          <p:nvPr/>
        </p:nvGraphicFramePr>
        <p:xfrm>
          <a:off x="4500563" y="3032125"/>
          <a:ext cx="288448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" name="Equation" r:id="rId18" imgW="1879560" imgH="723600" progId="Equation.DSMT4">
                  <p:embed/>
                </p:oleObj>
              </mc:Choice>
              <mc:Fallback>
                <p:oleObj name="Equation" r:id="rId18" imgW="1879560" imgH="72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032125"/>
                        <a:ext cx="2884487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15"/>
          <p:cNvSpPr txBox="1">
            <a:spLocks noChangeArrowheads="1"/>
          </p:cNvSpPr>
          <p:nvPr/>
        </p:nvSpPr>
        <p:spPr bwMode="auto">
          <a:xfrm>
            <a:off x="3643313" y="4143380"/>
            <a:ext cx="4857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忽略切换点处影响，认为是常量     处</a:t>
            </a:r>
          </a:p>
        </p:txBody>
      </p:sp>
      <p:graphicFrame>
        <p:nvGraphicFramePr>
          <p:cNvPr id="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61407"/>
              </p:ext>
            </p:extLst>
          </p:nvPr>
        </p:nvGraphicFramePr>
        <p:xfrm>
          <a:off x="7286625" y="4149330"/>
          <a:ext cx="3571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25" y="4149330"/>
                        <a:ext cx="3571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下箭头 65"/>
          <p:cNvSpPr/>
          <p:nvPr/>
        </p:nvSpPr>
        <p:spPr bwMode="auto">
          <a:xfrm>
            <a:off x="2786050" y="3071810"/>
            <a:ext cx="571504" cy="857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4313" y="5762625"/>
            <a:ext cx="8929687" cy="785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1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1" grpId="0"/>
      <p:bldP spid="64" grpId="0"/>
      <p:bldP spid="66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控制算法设计</a:t>
            </a:r>
            <a:endParaRPr lang="zh-CN" altLang="en-US" sz="3200" dirty="0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123967" y="3340100"/>
            <a:ext cx="1500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目标函数：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788850"/>
              </p:ext>
            </p:extLst>
          </p:nvPr>
        </p:nvGraphicFramePr>
        <p:xfrm>
          <a:off x="2738438" y="3276600"/>
          <a:ext cx="32908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Equation" r:id="rId3" imgW="1676160" imgH="279360" progId="Equation.DSMT4">
                  <p:embed/>
                </p:oleObj>
              </mc:Choice>
              <mc:Fallback>
                <p:oleObj name="Equation" r:id="rId3" imgW="1676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3276600"/>
                        <a:ext cx="32908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819400" y="3884612"/>
            <a:ext cx="1928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平顺性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57704" y="3859213"/>
            <a:ext cx="1285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快速跟踪</a:t>
            </a:r>
          </a:p>
        </p:txBody>
      </p:sp>
      <p:sp>
        <p:nvSpPr>
          <p:cNvPr id="14" name="椭圆 41"/>
          <p:cNvSpPr>
            <a:spLocks noChangeArrowheads="1"/>
          </p:cNvSpPr>
          <p:nvPr/>
        </p:nvSpPr>
        <p:spPr bwMode="auto">
          <a:xfrm>
            <a:off x="3124199" y="3382963"/>
            <a:ext cx="457201" cy="406400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椭圆 42"/>
          <p:cNvSpPr>
            <a:spLocks noChangeArrowheads="1"/>
          </p:cNvSpPr>
          <p:nvPr/>
        </p:nvSpPr>
        <p:spPr bwMode="auto">
          <a:xfrm>
            <a:off x="4572000" y="3340101"/>
            <a:ext cx="428641" cy="471488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838200" y="2285970"/>
            <a:ext cx="2214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满足系统约束：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503691"/>
              </p:ext>
            </p:extLst>
          </p:nvPr>
        </p:nvGraphicFramePr>
        <p:xfrm>
          <a:off x="2806700" y="1905000"/>
          <a:ext cx="386556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" name="Equation" r:id="rId5" imgW="2197080" imgH="711000" progId="Equation.DSMT4">
                  <p:embed/>
                </p:oleObj>
              </mc:Choice>
              <mc:Fallback>
                <p:oleObj name="Equation" r:id="rId5" imgW="21970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1905000"/>
                        <a:ext cx="3865563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左弧形箭头 1"/>
          <p:cNvSpPr/>
          <p:nvPr/>
        </p:nvSpPr>
        <p:spPr>
          <a:xfrm>
            <a:off x="1785955" y="4395037"/>
            <a:ext cx="814350" cy="1055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875" y="1066800"/>
            <a:ext cx="8229600" cy="32766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" y="4665751"/>
            <a:ext cx="167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线性二次规划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QP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）问题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842423"/>
              </p:ext>
            </p:extLst>
          </p:nvPr>
        </p:nvGraphicFramePr>
        <p:xfrm>
          <a:off x="2895875" y="4665751"/>
          <a:ext cx="49926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" name="Equation" r:id="rId7" imgW="2958840" imgH="583920" progId="Equation.DSMT4">
                  <p:embed/>
                </p:oleObj>
              </mc:Choice>
              <mc:Fallback>
                <p:oleObj name="Equation" r:id="rId7" imgW="2958840" imgH="5839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875" y="4665751"/>
                        <a:ext cx="499268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644276"/>
              </p:ext>
            </p:extLst>
          </p:nvPr>
        </p:nvGraphicFramePr>
        <p:xfrm>
          <a:off x="2763838" y="1323975"/>
          <a:ext cx="54657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" name="Equation" r:id="rId9" imgW="3238200" imgH="253800" progId="Equation.DSMT4">
                  <p:embed/>
                </p:oleObj>
              </mc:Choice>
              <mc:Fallback>
                <p:oleObj name="Equation" r:id="rId9" imgW="32382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323975"/>
                        <a:ext cx="54657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809587" y="1323975"/>
            <a:ext cx="2062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预测输出方程：</a:t>
            </a:r>
          </a:p>
        </p:txBody>
      </p:sp>
    </p:spTree>
    <p:extLst>
      <p:ext uri="{BB962C8B-B14F-4D97-AF65-F5344CB8AC3E}">
        <p14:creationId xmlns:p14="http://schemas.microsoft.com/office/powerpoint/2010/main" val="18114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控制算法设计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1380321"/>
            <a:ext cx="3900487" cy="494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>
            <a:endCxn id="10" idx="3"/>
          </p:cNvCxnSpPr>
          <p:nvPr/>
        </p:nvCxnSpPr>
        <p:spPr>
          <a:xfrm flipH="1" flipV="1">
            <a:off x="2986087" y="3650955"/>
            <a:ext cx="1052515" cy="66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23873" y="2421032"/>
            <a:ext cx="249078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buFont typeface="Wingdings" pitchFamily="2" charset="2"/>
              <a:buNone/>
            </a:pPr>
            <a:r>
              <a:rPr lang="zh-CN" altLang="en-US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优化求解方法：</a:t>
            </a:r>
            <a:endParaRPr lang="en-US" altLang="zh-CN" sz="1400" b="1" dirty="0">
              <a:solidFill>
                <a:srgbClr val="000099"/>
              </a:solidFill>
              <a:ea typeface="Arial Unicode MS" pitchFamily="34" charset="-122"/>
              <a:cs typeface="Arial Unicode MS" pitchFamily="34" charset="-122"/>
            </a:endParaRPr>
          </a:p>
          <a:p>
            <a:pPr>
              <a:lnSpc>
                <a:spcPts val="3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内点法（</a:t>
            </a:r>
            <a:r>
              <a:rPr lang="en-US" altLang="zh-CN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IPM</a:t>
            </a:r>
            <a:r>
              <a:rPr lang="zh-CN" altLang="en-US" sz="1400" b="1" dirty="0" smtClean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）</a:t>
            </a:r>
            <a:endParaRPr lang="en-US" altLang="zh-CN" sz="1400" b="1" dirty="0" smtClean="0">
              <a:solidFill>
                <a:srgbClr val="000099"/>
              </a:solidFill>
              <a:ea typeface="Arial Unicode MS" pitchFamily="34" charset="-122"/>
              <a:cs typeface="Arial Unicode MS" pitchFamily="34" charset="-122"/>
            </a:endParaRPr>
          </a:p>
          <a:p>
            <a:pPr>
              <a:lnSpc>
                <a:spcPts val="3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有效集</a:t>
            </a:r>
            <a:r>
              <a:rPr lang="zh-CN" altLang="en-US" sz="1400" b="1" dirty="0" smtClean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算法</a:t>
            </a:r>
            <a:endParaRPr lang="en-US" altLang="zh-CN" sz="1400" b="1" dirty="0">
              <a:solidFill>
                <a:srgbClr val="000099"/>
              </a:solidFill>
              <a:ea typeface="Arial Unicode MS" pitchFamily="34" charset="-122"/>
              <a:cs typeface="Arial Unicode MS" pitchFamily="34" charset="-122"/>
            </a:endParaRPr>
          </a:p>
          <a:p>
            <a:pPr>
              <a:lnSpc>
                <a:spcPts val="3000"/>
              </a:lnSpc>
              <a:buFont typeface="Wingdings" pitchFamily="2" charset="2"/>
              <a:buChar char="Ø"/>
            </a:pPr>
            <a:r>
              <a:rPr lang="zh-CN" altLang="en-US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约束粒子群算法（</a:t>
            </a:r>
            <a:r>
              <a:rPr lang="en-US" altLang="zh-CN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PSO</a:t>
            </a:r>
            <a:r>
              <a:rPr lang="zh-CN" altLang="en-US" sz="1400" b="1" dirty="0" smtClean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ea typeface="Arial Unicode MS" pitchFamily="34" charset="-122"/>
              <a:cs typeface="Arial Unicode MS" pitchFamily="34" charset="-122"/>
            </a:endParaRPr>
          </a:p>
          <a:p>
            <a:pPr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C/GMRES</a:t>
            </a:r>
            <a:r>
              <a:rPr lang="zh-CN" altLang="en-US" sz="1400" b="1" dirty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优化算法</a:t>
            </a:r>
            <a:endParaRPr lang="en-US" altLang="zh-CN" sz="1400" b="1" dirty="0">
              <a:solidFill>
                <a:srgbClr val="000099"/>
              </a:solidFill>
              <a:ea typeface="Arial Unicode MS" pitchFamily="34" charset="-122"/>
              <a:cs typeface="Arial Unicode MS" pitchFamily="34" charset="-122"/>
            </a:endParaRPr>
          </a:p>
          <a:p>
            <a:pPr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1400" b="1" dirty="0" smtClean="0">
                <a:solidFill>
                  <a:srgbClr val="000099"/>
                </a:solidFill>
                <a:ea typeface="Arial Unicode MS" pitchFamily="34" charset="-122"/>
                <a:cs typeface="Arial Unicode MS" pitchFamily="34" charset="-122"/>
              </a:rPr>
              <a:t>……</a:t>
            </a:r>
            <a:endParaRPr lang="en-US" altLang="zh-CN" sz="1400" b="1" dirty="0">
              <a:solidFill>
                <a:srgbClr val="000099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" y="2499271"/>
            <a:ext cx="2528887" cy="2303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3800" y="914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约束</a:t>
            </a:r>
            <a:r>
              <a:rPr lang="en-US" altLang="zh-CN" b="1" dirty="0" smtClean="0"/>
              <a:t>MPC</a:t>
            </a:r>
            <a:r>
              <a:rPr lang="zh-CN" altLang="en-US" b="1" dirty="0" smtClean="0"/>
              <a:t>控制算法流程图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21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控制算法软件在环</a:t>
            </a:r>
            <a:endParaRPr lang="zh-CN" altLang="en-US" sz="3200" dirty="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9537" y="835819"/>
            <a:ext cx="3143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离线仿真图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方波跟踪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809705"/>
              </p:ext>
            </p:extLst>
          </p:nvPr>
        </p:nvGraphicFramePr>
        <p:xfrm>
          <a:off x="252413" y="1319213"/>
          <a:ext cx="638175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" name="Equation" r:id="rId3" imgW="380880" imgH="177480" progId="Equation.DSMT4">
                  <p:embed/>
                </p:oleObj>
              </mc:Choice>
              <mc:Fallback>
                <p:oleObj name="Equation" r:id="rId3" imgW="380880" imgH="1774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1319213"/>
                        <a:ext cx="638175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5"/>
          <p:cNvSpPr txBox="1"/>
          <p:nvPr/>
        </p:nvSpPr>
        <p:spPr>
          <a:xfrm>
            <a:off x="754251" y="1257806"/>
            <a:ext cx="9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参数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113850"/>
              </p:ext>
            </p:extLst>
          </p:nvPr>
        </p:nvGraphicFramePr>
        <p:xfrm>
          <a:off x="322263" y="1557338"/>
          <a:ext cx="776446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" name="Equation" r:id="rId5" imgW="5143320" imgH="241200" progId="Equation.DSMT4">
                  <p:embed/>
                </p:oleObj>
              </mc:Choice>
              <mc:Fallback>
                <p:oleObj name="Equation" r:id="rId5" imgW="514332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557338"/>
                        <a:ext cx="7764462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397531"/>
              </p:ext>
            </p:extLst>
          </p:nvPr>
        </p:nvGraphicFramePr>
        <p:xfrm>
          <a:off x="211138" y="1978025"/>
          <a:ext cx="5524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" name="Equation" r:id="rId7" imgW="330120" imgH="177480" progId="Equation.DSMT4">
                  <p:embed/>
                </p:oleObj>
              </mc:Choice>
              <mc:Fallback>
                <p:oleObj name="Equation" r:id="rId7" imgW="330120" imgH="177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8" y="1978025"/>
                        <a:ext cx="552450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725582"/>
              </p:ext>
            </p:extLst>
          </p:nvPr>
        </p:nvGraphicFramePr>
        <p:xfrm>
          <a:off x="1471613" y="1941513"/>
          <a:ext cx="54641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" name="Equation" r:id="rId9" imgW="3619440" imgH="431640" progId="Equation.DSMT4">
                  <p:embed/>
                </p:oleObj>
              </mc:Choice>
              <mc:Fallback>
                <p:oleObj name="Equation" r:id="rId9" imgW="361944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941513"/>
                        <a:ext cx="54641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5"/>
          <p:cNvSpPr txBox="1"/>
          <p:nvPr/>
        </p:nvSpPr>
        <p:spPr>
          <a:xfrm>
            <a:off x="678415" y="1904435"/>
            <a:ext cx="93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参数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211098" y="1500206"/>
            <a:ext cx="1403745" cy="40422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194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2915771"/>
            <a:ext cx="89249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4942667" y="2245514"/>
            <a:ext cx="41434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节气门开度稳定后无静差无超调上升时间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100ms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，稳定时间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140ms</a:t>
            </a:r>
            <a:endParaRPr lang="zh-CN" altLang="en-US" sz="20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6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42875" y="43626"/>
            <a:ext cx="8229600" cy="870774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控制器实现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控制算法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实现</a:t>
            </a:r>
            <a:endParaRPr lang="zh-CN" altLang="en-US" sz="3200" dirty="0"/>
          </a:p>
        </p:txBody>
      </p:sp>
      <p:sp>
        <p:nvSpPr>
          <p:cNvPr id="5" name="文本占位符 1"/>
          <p:cNvSpPr txBox="1">
            <a:spLocks/>
          </p:cNvSpPr>
          <p:nvPr/>
        </p:nvSpPr>
        <p:spPr bwMode="auto">
          <a:xfrm>
            <a:off x="2500313" y="928670"/>
            <a:ext cx="3429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5125" indent="-282575" defTabSz="0" eaLnBrk="0" hangingPunct="0">
              <a:buClr>
                <a:schemeClr val="accent1"/>
              </a:buClr>
              <a:buSzPct val="80000"/>
            </a:pPr>
            <a:r>
              <a:rPr lang="zh-CN" altLang="en-US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全硬件方案</a:t>
            </a:r>
            <a:r>
              <a:rPr lang="en-US" altLang="zh-CN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FPGA</a:t>
            </a:r>
            <a:r>
              <a:rPr lang="zh-CN" altLang="en-US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实现流</a:t>
            </a:r>
            <a:r>
              <a:rPr lang="zh-CN" altLang="en-US" sz="2000" b="1" dirty="0" smtClean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图</a:t>
            </a:r>
            <a:endParaRPr lang="zh-CN" altLang="en-GB" sz="2000" b="1" dirty="0">
              <a:solidFill>
                <a:srgbClr val="341108"/>
              </a:solidFill>
              <a:latin typeface="微软雅黑" pitchFamily="34" charset="-122"/>
              <a:ea typeface="微软雅黑" pitchFamily="34" charset="-122"/>
              <a:sym typeface="Corbel" pitchFamily="34" charset="0"/>
            </a:endParaRPr>
          </a:p>
        </p:txBody>
      </p:sp>
      <p:sp>
        <p:nvSpPr>
          <p:cNvPr id="19" name="文本占位符 1"/>
          <p:cNvSpPr txBox="1">
            <a:spLocks/>
          </p:cNvSpPr>
          <p:nvPr/>
        </p:nvSpPr>
        <p:spPr bwMode="auto">
          <a:xfrm>
            <a:off x="2500313" y="928670"/>
            <a:ext cx="3429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5125" indent="-282575" defTabSz="0" eaLnBrk="0" hangingPunct="0">
              <a:buClr>
                <a:schemeClr val="accent1"/>
              </a:buClr>
              <a:buSzPct val="80000"/>
            </a:pPr>
            <a:r>
              <a:rPr lang="zh-CN" altLang="en-US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全硬件方案</a:t>
            </a:r>
            <a:r>
              <a:rPr lang="en-US" altLang="zh-CN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FPGA</a:t>
            </a:r>
            <a:r>
              <a:rPr lang="zh-CN" altLang="en-US" sz="2000" b="1" dirty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实现流</a:t>
            </a:r>
            <a:r>
              <a:rPr lang="zh-CN" altLang="en-US" sz="2000" b="1" dirty="0" smtClean="0">
                <a:solidFill>
                  <a:srgbClr val="341108"/>
                </a:solidFill>
                <a:latin typeface="微软雅黑" pitchFamily="34" charset="-122"/>
                <a:ea typeface="微软雅黑" pitchFamily="34" charset="-122"/>
                <a:sym typeface="Corbel" pitchFamily="34" charset="0"/>
              </a:rPr>
              <a:t>图</a:t>
            </a:r>
            <a:endParaRPr lang="zh-CN" altLang="en-GB" sz="2000" b="1" dirty="0">
              <a:solidFill>
                <a:srgbClr val="341108"/>
              </a:solidFill>
              <a:latin typeface="微软雅黑" pitchFamily="34" charset="-122"/>
              <a:ea typeface="微软雅黑" pitchFamily="34" charset="-122"/>
              <a:sym typeface="Corbel" pitchFamily="34" charset="0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517301" y="3088182"/>
            <a:ext cx="10672" cy="5387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090048" y="3681411"/>
            <a:ext cx="31432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Wingdings" pitchFamily="2" charset="2"/>
              <a:buChar char="ü"/>
            </a:pP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C/C++----Verilog</a:t>
            </a:r>
          </a:p>
          <a:p>
            <a:pPr eaLnBrk="0" hangingPunct="0">
              <a:buFont typeface="Wingdings" pitchFamily="2" charset="2"/>
              <a:buChar char="ü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约束处理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buFont typeface="Wingdings" pitchFamily="2" charset="2"/>
              <a:buChar char="ü"/>
            </a:pP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ModelSim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功能仿真验证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1473" y="1314378"/>
            <a:ext cx="107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Step 1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：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1473" y="2285992"/>
            <a:ext cx="107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Step 2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：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9440" y="4071942"/>
            <a:ext cx="107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Step 3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：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67407" y="5929330"/>
            <a:ext cx="107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Step 4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：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67407" y="6386476"/>
            <a:ext cx="107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Step 5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：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285860"/>
            <a:ext cx="3214710" cy="55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左大括号 28"/>
          <p:cNvSpPr/>
          <p:nvPr/>
        </p:nvSpPr>
        <p:spPr bwMode="auto">
          <a:xfrm>
            <a:off x="2357422" y="3214686"/>
            <a:ext cx="285752" cy="228601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 bwMode="auto">
          <a:xfrm flipH="1">
            <a:off x="1411473" y="1576388"/>
            <a:ext cx="1838940" cy="155823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6"/>
          <p:cNvSpPr txBox="1">
            <a:spLocks noChangeArrowheads="1"/>
          </p:cNvSpPr>
          <p:nvPr/>
        </p:nvSpPr>
        <p:spPr bwMode="auto">
          <a:xfrm>
            <a:off x="4857752" y="1357298"/>
            <a:ext cx="2883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Vivado HLS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定点设计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综合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约束</a:t>
            </a:r>
          </a:p>
        </p:txBody>
      </p:sp>
      <p:cxnSp>
        <p:nvCxnSpPr>
          <p:cNvPr id="32" name="直接箭头连接符 31"/>
          <p:cNvCxnSpPr/>
          <p:nvPr/>
        </p:nvCxnSpPr>
        <p:spPr bwMode="auto">
          <a:xfrm flipH="1" flipV="1">
            <a:off x="5500694" y="1928802"/>
            <a:ext cx="39284" cy="9959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右大括号 32"/>
          <p:cNvSpPr/>
          <p:nvPr/>
        </p:nvSpPr>
        <p:spPr bwMode="auto">
          <a:xfrm>
            <a:off x="5500694" y="3357562"/>
            <a:ext cx="285750" cy="15716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8" y="2295328"/>
            <a:ext cx="968386" cy="949019"/>
          </a:xfrm>
          <a:prstGeom prst="rect">
            <a:avLst/>
          </a:prstGeom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756" y="1139618"/>
            <a:ext cx="73379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6" name="直接箭头连接符 35"/>
          <p:cNvCxnSpPr/>
          <p:nvPr/>
        </p:nvCxnSpPr>
        <p:spPr bwMode="auto">
          <a:xfrm flipH="1">
            <a:off x="574653" y="1732362"/>
            <a:ext cx="5231" cy="51808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" y="3626942"/>
            <a:ext cx="1001929" cy="874700"/>
          </a:xfrm>
          <a:prstGeom prst="rect">
            <a:avLst/>
          </a:prstGeom>
        </p:spPr>
      </p:pic>
      <p:cxnSp>
        <p:nvCxnSpPr>
          <p:cNvPr id="38" name="肘形连接符 37"/>
          <p:cNvCxnSpPr>
            <a:stCxn id="37" idx="2"/>
            <a:endCxn id="35" idx="3"/>
          </p:cNvCxnSpPr>
          <p:nvPr/>
        </p:nvCxnSpPr>
        <p:spPr bwMode="auto">
          <a:xfrm rot="5400000" flipH="1" flipV="1">
            <a:off x="-759560" y="2800534"/>
            <a:ext cx="3040553" cy="361664"/>
          </a:xfrm>
          <a:prstGeom prst="bentConnector4">
            <a:avLst>
              <a:gd name="adj1" fmla="val -7518"/>
              <a:gd name="adj2" fmla="val 201724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 bwMode="auto">
          <a:xfrm flipV="1">
            <a:off x="4995873" y="2025350"/>
            <a:ext cx="389905" cy="6114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1100</TotalTime>
  <Words>599</Words>
  <Application>Microsoft Office PowerPoint</Application>
  <PresentationFormat>全屏显示(4:3)</PresentationFormat>
  <Paragraphs>145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 Unicode MS</vt:lpstr>
      <vt:lpstr>굴림</vt:lpstr>
      <vt:lpstr>黑体</vt:lpstr>
      <vt:lpstr>华文楷体</vt:lpstr>
      <vt:lpstr>华文隶书</vt:lpstr>
      <vt:lpstr>隶书</vt:lpstr>
      <vt:lpstr>宋体</vt:lpstr>
      <vt:lpstr>微软雅黑</vt:lpstr>
      <vt:lpstr>Arial</vt:lpstr>
      <vt:lpstr>Calibri</vt:lpstr>
      <vt:lpstr>Consolas</vt:lpstr>
      <vt:lpstr>Constantia</vt:lpstr>
      <vt:lpstr>Corbel</vt:lpstr>
      <vt:lpstr>Times New Roman</vt:lpstr>
      <vt:lpstr>Verdana</vt:lpstr>
      <vt:lpstr>Wingdings</vt:lpstr>
      <vt:lpstr>Wingdings 2</vt:lpstr>
      <vt:lpstr>Flow</vt:lpstr>
      <vt:lpstr>Equation</vt:lpstr>
      <vt:lpstr>【HLS】基于FPGA的汽车电子节气门ECU设计与实现</vt:lpstr>
      <vt:lpstr>主要内容</vt:lpstr>
      <vt:lpstr>项目背景及其意义</vt:lpstr>
      <vt:lpstr>研究思路</vt:lpstr>
      <vt:lpstr>控制器实现---预测模型设计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梅钦</dc:creator>
  <cp:keywords>No Markings</cp:keywords>
  <cp:lastModifiedBy>PC</cp:lastModifiedBy>
  <cp:revision>123</cp:revision>
  <dcterms:created xsi:type="dcterms:W3CDTF">2006-08-16T00:00:00Z</dcterms:created>
  <dcterms:modified xsi:type="dcterms:W3CDTF">2015-07-09T06:47:03Z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e36e1341-8b32-4a22-bc56-42c1fa790497</vt:lpwstr>
  </property>
  <property fmtid="{D5CDD505-2E9C-101B-9397-08002B2CF9AE}" pid="3" name="XilinxClassification">
    <vt:lpwstr>No Markings</vt:lpwstr>
  </property>
</Properties>
</file>